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74" r:id="rId3"/>
  </p:sldMasterIdLst>
  <p:notesMasterIdLst>
    <p:notesMasterId r:id="rId19"/>
  </p:notesMasterIdLst>
  <p:handoutMasterIdLst>
    <p:handoutMasterId r:id="rId20"/>
  </p:handoutMasterIdLst>
  <p:sldIdLst>
    <p:sldId id="779" r:id="rId4"/>
    <p:sldId id="780" r:id="rId5"/>
    <p:sldId id="794" r:id="rId6"/>
    <p:sldId id="810" r:id="rId7"/>
    <p:sldId id="793" r:id="rId8"/>
    <p:sldId id="808" r:id="rId9"/>
    <p:sldId id="787" r:id="rId10"/>
    <p:sldId id="809" r:id="rId11"/>
    <p:sldId id="821" r:id="rId12"/>
    <p:sldId id="792" r:id="rId13"/>
    <p:sldId id="796" r:id="rId14"/>
    <p:sldId id="797" r:id="rId15"/>
    <p:sldId id="806" r:id="rId16"/>
    <p:sldId id="820" r:id="rId17"/>
    <p:sldId id="784" r:id="rId18"/>
  </p:sldIdLst>
  <p:sldSz cx="9144000" cy="6858000" type="screen4x3"/>
  <p:notesSz cx="6858000" cy="9144000"/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Verdana" panose="020B0604030504040204" pitchFamily="34" charset="0"/>
        <a:ea typeface="Arial" panose="020B0604020202020204" pitchFamily="34" charset="0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Verdana" panose="020B0604030504040204" pitchFamily="34" charset="0"/>
        <a:ea typeface="Arial" panose="020B0604020202020204" pitchFamily="34" charset="0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Verdana" panose="020B0604030504040204" pitchFamily="34" charset="0"/>
        <a:ea typeface="Arial" panose="020B0604020202020204" pitchFamily="34" charset="0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Verdana" panose="020B0604030504040204" pitchFamily="34" charset="0"/>
        <a:ea typeface="Arial" panose="020B0604020202020204" pitchFamily="34" charset="0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Verdana" panose="020B0604030504040204" pitchFamily="34" charset="0"/>
        <a:ea typeface="Arial" panose="020B0604020202020204" pitchFamily="34" charset="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Verdana" panose="020B0604030504040204" pitchFamily="34" charset="0"/>
        <a:ea typeface="Arial" panose="020B0604020202020204" pitchFamily="34" charset="0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Verdana" panose="020B0604030504040204" pitchFamily="34" charset="0"/>
        <a:ea typeface="Arial" panose="020B0604020202020204" pitchFamily="34" charset="0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Verdana" panose="020B0604030504040204" pitchFamily="34" charset="0"/>
        <a:ea typeface="Arial" panose="020B0604020202020204" pitchFamily="34" charset="0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Verdana" panose="020B0604030504040204" pitchFamily="34" charset="0"/>
        <a:ea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3300"/>
    <a:srgbClr val="996600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7449"/>
  </p:normalViewPr>
  <p:slideViewPr>
    <p:cSldViewPr showGuides="1">
      <p:cViewPr>
        <p:scale>
          <a:sx n="80" d="100"/>
          <a:sy n="80" d="100"/>
        </p:scale>
        <p:origin x="-852" y="504"/>
      </p:cViewPr>
      <p:guideLst>
        <p:guide orient="horz" pos="22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4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165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748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6778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7"/>
          <p:cNvSpPr/>
          <p:nvPr/>
        </p:nvSpPr>
        <p:spPr>
          <a:xfrm>
            <a:off x="685800" y="2393950"/>
            <a:ext cx="7772400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79388" y="644525"/>
            <a:ext cx="87137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Arial Unicode MS" pitchFamily="34" charset="-122"/>
              </a:rPr>
              <a:t>PIONEER IN THE AUTOMOTIVE AFTERMARKET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altLang="zh-CN" noProof="1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en-US" altLang="zh-CN" noProof="1"/>
              <a:t>Click to edit Master subtitle style</a:t>
            </a: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95C927-7728-4687-AC06-609BC4CB1B94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>
  <p:cSld name="垂直排列标题与文本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5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79388" y="644525"/>
            <a:ext cx="87137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Arial Unicode MS" pitchFamily="34" charset="-122"/>
              </a:rPr>
              <a:t>PIONEER IN THE AUTOMOTIVE AFTERMARKET</a:t>
            </a: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3743D22-23B9-471E-994B-10BAA9BE3C85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4"/>
          <p:cNvSpPr/>
          <p:nvPr/>
        </p:nvSpPr>
        <p:spPr>
          <a:xfrm>
            <a:off x="609600" y="1295400"/>
            <a:ext cx="7958138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Line 5"/>
          <p:cNvSpPr/>
          <p:nvPr/>
        </p:nvSpPr>
        <p:spPr>
          <a:xfrm flipV="1">
            <a:off x="609600" y="63246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57200" y="152400"/>
            <a:ext cx="4679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创  新    质  量     效  率    专  业     竞  争</a:t>
            </a: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88D6014-79A3-452F-8DFE-3B5798533682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4"/>
          <p:cNvSpPr/>
          <p:nvPr/>
        </p:nvSpPr>
        <p:spPr>
          <a:xfrm>
            <a:off x="609600" y="1295400"/>
            <a:ext cx="7958138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363" name="Line 5"/>
          <p:cNvSpPr/>
          <p:nvPr/>
        </p:nvSpPr>
        <p:spPr>
          <a:xfrm flipV="1">
            <a:off x="609600" y="63246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57200" y="152400"/>
            <a:ext cx="4679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创  新    质  量     效  率    专  业     竞  争</a:t>
            </a: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CA7D405-66BF-450E-BD3B-AEB0762F556A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4"/>
          <p:cNvSpPr/>
          <p:nvPr/>
        </p:nvSpPr>
        <p:spPr>
          <a:xfrm>
            <a:off x="609600" y="1295400"/>
            <a:ext cx="7958138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387" name="Line 5"/>
          <p:cNvSpPr/>
          <p:nvPr/>
        </p:nvSpPr>
        <p:spPr>
          <a:xfrm flipV="1">
            <a:off x="609600" y="63246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57200" y="152400"/>
            <a:ext cx="4679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创  新    质  量     效  率    专  业     竞  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66075" cy="9144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14C2F1A-951E-4445-8FA9-BB5F85181518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>
  <p:cSld name="节标题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3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79388" y="644525"/>
            <a:ext cx="87137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Arial Unicode MS" pitchFamily="34" charset="-122"/>
              </a:rPr>
              <a:t>PIONEER IN THE AUTOMOTIVE AFTERMARKET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7694E2-3785-4882-A19A-1922ABB00BB4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Obj" preserve="1">
  <p:cSld name="两栏内容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7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79388" y="644525"/>
            <a:ext cx="87137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Arial Unicode MS" pitchFamily="34" charset="-122"/>
              </a:rPr>
              <a:t>PIONEER IN THE AUTOMOTIVE AFTERMARKET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D691DB1-9990-45E7-BF38-23D08958DDE5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blinds dir="vert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blinds dir="vert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preserve="1">
  <p:cSld name="比较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1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79388" y="644525"/>
            <a:ext cx="87137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Arial Unicode MS" pitchFamily="34" charset="-122"/>
              </a:rPr>
              <a:t>PIONEER IN THE AUTOMOTIVE AFTERMARKET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D193797-1456-42D3-83DD-0EC7DEB41B66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195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79388" y="644525"/>
            <a:ext cx="87137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Arial Unicode MS" pitchFamily="34" charset="-122"/>
              </a:rPr>
              <a:t>PIONEER IN THE AUTOMOTIVE AFTERMARKET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624C832-E9E6-49EC-958F-CBF9147408B2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19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79388" y="644525"/>
            <a:ext cx="87137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Arial Unicode MS" pitchFamily="34" charset="-122"/>
              </a:rPr>
              <a:t>PIONEER IN THE AUTOMOTIVE AFTERMARKET</a:t>
            </a: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903EF08-2D29-4124-8BFE-D22FA07BA6B1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>
  <p:cSld name="内容与标题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79388" y="644525"/>
            <a:ext cx="87137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Arial Unicode MS" pitchFamily="34" charset="-122"/>
              </a:rPr>
              <a:t>PIONEER IN THE AUTOMOTIVE AFTERMARKET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9B138BB-2019-4C84-A4A5-EAFE0452BFCC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>
  <p:cSld name="图片与标题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267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79388" y="644525"/>
            <a:ext cx="87137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Arial Unicode MS" pitchFamily="34" charset="-122"/>
              </a:rPr>
              <a:t>PIONEER IN THE AUTOMOTIVE AFTERMARKET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AF5AF86-68B7-42DC-8CF2-8E6BD9D0B543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x" preserve="1">
  <p:cSld name="标题和竖排文字"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4"/>
          <p:cNvSpPr/>
          <p:nvPr/>
        </p:nvSpPr>
        <p:spPr>
          <a:xfrm>
            <a:off x="609600" y="1566863"/>
            <a:ext cx="7958138" cy="1095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1" name="Line 5"/>
          <p:cNvSpPr/>
          <p:nvPr/>
        </p:nvSpPr>
        <p:spPr>
          <a:xfrm flipV="1">
            <a:off x="609600" y="61722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179388" y="644525"/>
            <a:ext cx="8713788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2"/>
                <a:cs typeface="Arial Unicode MS" pitchFamily="34" charset="-122"/>
              </a:rPr>
              <a:t>PIONEER IN THE AUTOMOTIVE AFTERMARKET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6526D5A-AB27-4634-BFAD-74BD2AD3FFC7}" type="datetime1">
              <a:rPr kumimoji="0" lang="zh-CN" altLang="en-US" b="0" i="0" kern="1200" cap="none" spc="0" normalizeH="0" baseline="0" noProof="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b="0" i="0" kern="1200" cap="none" spc="0" normalizeH="0" baseline="0" noProof="0">
              <a:solidFill>
                <a:schemeClr val="tx1"/>
              </a:solidFill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algn="r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609600" y="381000"/>
            <a:ext cx="7966075" cy="9144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8" name="AutoShape 4"/>
          <p:cNvSpPr/>
          <p:nvPr/>
        </p:nvSpPr>
        <p:spPr>
          <a:xfrm>
            <a:off x="609600" y="1295400"/>
            <a:ext cx="7958138" cy="1095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0" y="0"/>
              </a:cxn>
              <a:cxn ang="0">
                <a:pos x="2147483647" y="0"/>
              </a:cxn>
            </a:cxnLst>
            <a:rect l="0" t="0" r="0" b="0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>
              <a:alpha val="100000"/>
            </a:schemeClr>
          </a:solidFill>
          <a:ln w="9525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/>
          <p:nvPr/>
        </p:nvSpPr>
        <p:spPr>
          <a:xfrm flipV="1">
            <a:off x="609600" y="6324600"/>
            <a:ext cx="7924800" cy="0"/>
          </a:xfrm>
          <a:prstGeom prst="line">
            <a:avLst/>
          </a:prstGeom>
          <a:ln w="31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15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FontTx/>
              <a:buNone/>
              <a:defRPr sz="1200"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832818-0017-42EB-A9B0-79BEE255127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buFontTx/>
              <a:buNone/>
              <a:defRPr sz="1200"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1033" name="Rectangle 11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LAUNCH</a:t>
            </a:r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457200" y="152400"/>
            <a:ext cx="4679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创  新    质  量     效  率    专  业     竞  争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  <p:bldP spid="6147" grpId="0" build="p">
        <p:tmplLst>
          <p:tmpl lvl="1">
            <p:tnLst>
              <p:par>
                <p:cTn presetID="23" presetClass="entr" presetSubtype="16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宋体" panose="02010600030101010101" pitchFamily="2" charset="-122"/>
          <a:ea typeface="宋体" panose="02010600030101010101" pitchFamily="2" charset="-122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cs typeface="Arial" panose="020B0604020202020204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cs typeface="+mn-cs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514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30086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4658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923030" indent="-398780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buFontTx/>
              <a:buNone/>
              <a:defRPr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7BAC711-66BF-410B-AF44-848CEC34F362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2019/2/21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42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buFontTx/>
              <a:buNone/>
              <a:defRPr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hangingPunct="1"/>
            <a:fld id="{9A0DB2DC-4C9A-4742-B13C-FB6460FD3503}" type="slidenum">
              <a:rPr lang="zh-CN" altLang="en-US" sz="1800" dirty="0">
                <a:ea typeface="宋体" panose="02010600030101010101" pitchFamily="2" charset="-122"/>
              </a:rPr>
              <a:pPr lvl="0" algn="r" eaLnBrk="1" hangingPunct="1"/>
              <a:t>‹#›</a:t>
            </a:fld>
            <a:endParaRPr lang="zh-CN" altLang="en-US" sz="180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 cstate="prin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4"/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5" name="Rectangle 65"/>
          <p:cNvSpPr>
            <a:spLocks noChangeArrowheads="1"/>
          </p:cNvSpPr>
          <p:nvPr/>
        </p:nvSpPr>
        <p:spPr bwMode="auto">
          <a:xfrm>
            <a:off x="468313" y="212725"/>
            <a:ext cx="4679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创  新    质  量     效  率    专  业     竞  争</a:t>
            </a:r>
          </a:p>
        </p:txBody>
      </p:sp>
      <p:pic>
        <p:nvPicPr>
          <p:cNvPr id="3076" name="Picture 66" descr="LAUNCH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6948488" y="201613"/>
            <a:ext cx="1835150" cy="31432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>
    <p:blinds dir="vert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7" descr="元征效果1-B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2000"/>
            <a:ext cx="9144000" cy="6157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Rectangle 28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pPr algn="ctr"/>
            <a:endParaRPr lang="zh-CN" altLang="en-US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Rectangle 29"/>
          <p:cNvSpPr/>
          <p:nvPr/>
        </p:nvSpPr>
        <p:spPr>
          <a:xfrm>
            <a:off x="684213" y="4724400"/>
            <a:ext cx="6588125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6164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创  新       质  量       效  率        专  业        竞  争</a:t>
            </a:r>
          </a:p>
        </p:txBody>
      </p:sp>
      <p:sp>
        <p:nvSpPr>
          <p:cNvPr id="17413" name="Rectangle 31"/>
          <p:cNvSpPr/>
          <p:nvPr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/>
          <a:p>
            <a:pPr algn="ctr"/>
            <a:endParaRPr lang="zh-CN" altLang="en-US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7414" name="Rectangle 33"/>
          <p:cNvSpPr/>
          <p:nvPr/>
        </p:nvSpPr>
        <p:spPr>
          <a:xfrm>
            <a:off x="1500188" y="1600248"/>
            <a:ext cx="6192837" cy="120032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电瓶检测仪</a:t>
            </a:r>
            <a:endParaRPr lang="en-US" altLang="zh-CN" sz="3600" b="1" dirty="0">
              <a:solidFill>
                <a:srgbClr val="140000"/>
              </a:solidFill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rgbClr val="14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产品介绍</a:t>
            </a:r>
          </a:p>
        </p:txBody>
      </p:sp>
      <p:sp>
        <p:nvSpPr>
          <p:cNvPr id="17415" name="Rectangle 34"/>
          <p:cNvSpPr/>
          <p:nvPr/>
        </p:nvSpPr>
        <p:spPr>
          <a:xfrm>
            <a:off x="3352800" y="3344069"/>
            <a:ext cx="2738438" cy="36830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416" name="Picture 53" descr="LAUNCH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488" y="201613"/>
            <a:ext cx="1835150" cy="314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Rectangle 34"/>
          <p:cNvSpPr>
            <a:spLocks noChangeArrowheads="1"/>
          </p:cNvSpPr>
          <p:nvPr/>
        </p:nvSpPr>
        <p:spPr bwMode="auto">
          <a:xfrm>
            <a:off x="3331033" y="3250704"/>
            <a:ext cx="27384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宋体" pitchFamily="2" charset="-122"/>
              </a:rPr>
              <a:t>部门</a:t>
            </a:r>
            <a:r>
              <a:rPr lang="zh-CN" altLang="en-US" sz="1800" dirty="0" smtClean="0">
                <a:latin typeface="宋体" pitchFamily="2" charset="-122"/>
              </a:rPr>
              <a:t>：</a:t>
            </a:r>
            <a:r>
              <a:rPr lang="zh-CN" altLang="en-US" sz="1800" dirty="0">
                <a:latin typeface="宋体" pitchFamily="2" charset="-122"/>
              </a:rPr>
              <a:t>汽</a:t>
            </a:r>
            <a:r>
              <a:rPr lang="zh-CN" altLang="en-US" sz="1800" dirty="0" smtClean="0">
                <a:latin typeface="宋体" pitchFamily="2" charset="-122"/>
              </a:rPr>
              <a:t>诊</a:t>
            </a:r>
            <a:r>
              <a:rPr lang="en-US" altLang="zh-CN" sz="1800" dirty="0" smtClean="0">
                <a:latin typeface="宋体" pitchFamily="2" charset="-122"/>
              </a:rPr>
              <a:t>-</a:t>
            </a:r>
            <a:r>
              <a:rPr lang="zh-CN" altLang="en-US" sz="1800" dirty="0" smtClean="0">
                <a:latin typeface="宋体" pitchFamily="2" charset="-122"/>
              </a:rPr>
              <a:t>产品管理部</a:t>
            </a:r>
            <a:endParaRPr lang="zh-CN" altLang="en-US" sz="1800" dirty="0">
              <a:latin typeface="宋体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宋体" pitchFamily="2" charset="-122"/>
              </a:rPr>
              <a:t>作者</a:t>
            </a:r>
            <a:r>
              <a:rPr lang="zh-CN" altLang="en-US" sz="1800" dirty="0" smtClean="0">
                <a:latin typeface="宋体" pitchFamily="2" charset="-122"/>
              </a:rPr>
              <a:t>：晏日安</a:t>
            </a:r>
            <a:endParaRPr lang="zh-CN" altLang="en-US" sz="1800" dirty="0">
              <a:solidFill>
                <a:srgbClr val="FF0000"/>
              </a:solidFill>
              <a:latin typeface="宋体" pitchFamily="2" charset="-122"/>
            </a:endParaRPr>
          </a:p>
        </p:txBody>
      </p:sp>
    </p:spTree>
  </p:cSld>
  <p:clrMapOvr>
    <a:masterClrMapping/>
  </p:clrMapOvr>
  <p:transition advTm="4000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>
          <a:xfrm>
            <a:off x="152400" y="762000"/>
            <a:ext cx="8229600" cy="652463"/>
          </a:xfrm>
          <a:noFill/>
          <a:ln>
            <a:noFill/>
          </a:ln>
        </p:spPr>
        <p:txBody>
          <a:bodyPr/>
          <a:lstStyle/>
          <a:p>
            <a:r>
              <a:rPr lang="zh-CN" altLang="en-US" sz="3200" b="1" dirty="0">
                <a:solidFill>
                  <a:srgbClr val="140000"/>
                </a:solidFill>
              </a:rPr>
              <a:t>三、主要功能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870" y="1524000"/>
            <a:ext cx="2171700" cy="1477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" y="3340100"/>
            <a:ext cx="2178050" cy="15195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20" y="5154295"/>
            <a:ext cx="2171700" cy="1506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85720" y="1675130"/>
            <a:ext cx="5942965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汽车电池测试</a:t>
            </a:r>
            <a:r>
              <a:rPr lang="en-US" altLang="zh-CN" sz="16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</a:t>
            </a:r>
            <a:r>
              <a:rPr lang="en-US" altLang="zh-CN" sz="160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主要是对汽车蓄电池的健康状况进行分析，计算出蓄电池的实际冷起动能力，判断出电池的老化程度，为汽车蓄电池的检测和维护提供可靠的分析依据。当蓄电池老化时，可以提前告知车主更换蓄电池</a:t>
            </a:r>
            <a:r>
              <a:rPr lang="en-US" altLang="zh-CN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/>
            </a:r>
            <a:br>
              <a:rPr lang="en-US" altLang="zh-CN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en-US" altLang="zh-CN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85085" y="3491230"/>
            <a:ext cx="62045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16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汽车充电系统测试</a:t>
            </a:r>
            <a:r>
              <a:rPr lang="en-US" altLang="zh-CN" sz="16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</a:t>
            </a:r>
            <a:r>
              <a:rPr lang="en-US" altLang="zh-CN" sz="160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要是对汽车起动电机进行检测与分析，检测起动电机的实际所需起动电流，起动电压，从而可以判断出起动电机是否正常。起动电机不正常，可能有以下原因引起：润滑系统出现故障，致使起动负载力矩增大；汽车启动电机转子扫膛，致使启动电机自身摩擦增大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6510" y="5155565"/>
            <a:ext cx="65392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16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汽车起动系统测试</a:t>
            </a:r>
            <a:r>
              <a:rPr lang="en-US" altLang="zh-CN" sz="1600" b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:</a:t>
            </a:r>
            <a:r>
              <a:rPr lang="en-US" altLang="zh-CN" sz="160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要是对汽车充电系统进行检测与分析，包括发电机、整流器、整流二极管等，通过检测，可以知道发电机输出电压是否正常，整流二极管是否正常，充电电流是否正常。如果发电机输出电压或电流不正常或整流二极管部分损坏，就会使蓄电池始终处于过充电或充不满电的状态，致使蓄电池快速损坏，也会使汽车其他负载电器的使用寿命大大缩短。</a:t>
            </a:r>
            <a:r>
              <a:rPr lang="zh-CN" altLang="en-US" sz="120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/>
            </a:r>
            <a:br>
              <a:rPr lang="zh-CN" altLang="en-US" sz="120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endParaRPr lang="zh-CN" altLang="en-US" sz="120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1588" y="762000"/>
            <a:ext cx="8229600" cy="652463"/>
          </a:xfrm>
          <a:noFill/>
          <a:ln>
            <a:noFill/>
          </a:ln>
        </p:spPr>
        <p:txBody>
          <a:bodyPr/>
          <a:lstStyle/>
          <a:p>
            <a:r>
              <a:rPr lang="zh-CN" altLang="en-US" sz="3200" b="1" dirty="0">
                <a:solidFill>
                  <a:srgbClr val="140000"/>
                </a:solidFill>
              </a:rPr>
              <a:t>四、日常维护保养</a:t>
            </a:r>
            <a:endParaRPr lang="en-US" altLang="zh-CN" sz="3200" b="1" dirty="0">
              <a:solidFill>
                <a:srgbClr val="14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3245" y="2259330"/>
            <a:ext cx="71799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800" b="1" dirty="0" err="1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显示屏不亮</a:t>
            </a:r>
            <a:endParaRPr sz="1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◎ </a:t>
            </a:r>
            <a:r>
              <a:rPr sz="18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检查电源按键是否打开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  <a:p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◎ </a:t>
            </a:r>
            <a:r>
              <a:rPr sz="18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测试夹接反，红正黑负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◎ </a:t>
            </a:r>
            <a:r>
              <a:rPr sz="18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检查与电池的连接，是否连接良好</a:t>
            </a:r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  <a:p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◎ 被测电池电压可能太低，不足以驱动测试仪（低于1.0V），给电池充分充电并重新测试。</a:t>
            </a:r>
          </a:p>
          <a:p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◎ 内置9V电池可能需要更换，更换9V电池并重新测试。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563245" y="4366895"/>
            <a:ext cx="7297420" cy="2030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1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打印问题</a:t>
            </a:r>
            <a:endParaRPr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◎</a:t>
            </a:r>
            <a:r>
              <a:rPr lang="zh-CN" sz="1800" dirty="0">
                <a:ea typeface="宋体" panose="02010600030101010101" pitchFamily="2" charset="-122"/>
              </a:rPr>
              <a:t>打印纸卡纸：打印纸没有安装端正，致使走纸倾斜，需打开纸盒，重新安装打印纸。</a:t>
            </a:r>
          </a:p>
          <a:p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◎</a:t>
            </a:r>
            <a:r>
              <a:rPr lang="zh-CN" sz="1800" dirty="0">
                <a:ea typeface="宋体" panose="02010600030101010101" pitchFamily="2" charset="-122"/>
              </a:rPr>
              <a:t>不走纸：打印纸己用完，请更换新的打印纸。</a:t>
            </a:r>
          </a:p>
          <a:p>
            <a:r>
              <a:rPr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◎</a:t>
            </a:r>
            <a:r>
              <a:rPr lang="zh-CN" sz="1800" dirty="0">
                <a:ea typeface="宋体" panose="02010600030101010101" pitchFamily="2" charset="-122"/>
              </a:rPr>
              <a:t>打印时走纸正常，但无字迹：请检查打印纸是否装反。</a:t>
            </a:r>
          </a:p>
          <a:p>
            <a:endParaRPr lang="zh-CN" altLang="en-US" sz="1800" dirty="0"/>
          </a:p>
          <a:p>
            <a:r>
              <a:rPr lang="zh-CN" altLang="en-US" sz="1800" dirty="0"/>
              <a:t>注：更换新的打印纸时，请留一小截空白的打印纸在打印机外部。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8650" y="1765300"/>
            <a:ext cx="146867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BST-800</a:t>
            </a: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型号</a:t>
            </a:r>
            <a:endParaRPr lang="zh-CN" altLang="en-US" sz="1800" dirty="0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1588" y="762000"/>
            <a:ext cx="8229600" cy="652463"/>
          </a:xfrm>
          <a:noFill/>
          <a:ln>
            <a:noFill/>
          </a:ln>
        </p:spPr>
        <p:txBody>
          <a:bodyPr/>
          <a:lstStyle/>
          <a:p>
            <a:r>
              <a:rPr lang="zh-CN" altLang="en-US" sz="3200" b="1" dirty="0">
                <a:solidFill>
                  <a:srgbClr val="140000"/>
                </a:solidFill>
              </a:rPr>
              <a:t>五、配件清单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17650" y="2639695"/>
            <a:ext cx="4430395" cy="243268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、说明书</a:t>
            </a:r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合格证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>
                <a:sym typeface="+mn-ea"/>
              </a:rPr>
              <a:t>装箱清单</a:t>
            </a:r>
            <a:endParaRPr lang="zh-CN"/>
          </a:p>
        </p:txBody>
      </p:sp>
    </p:spTree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37248"/>
            <a:ext cx="8229600" cy="1143000"/>
          </a:xfrm>
        </p:spPr>
        <p:txBody>
          <a:bodyPr/>
          <a:lstStyle/>
          <a:p>
            <a:r>
              <a:rPr lang="zh-CN" altLang="en-US" b="1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六、标准包装说明（附图）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532765" y="1657350"/>
            <a:ext cx="28486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BST-</a:t>
            </a:r>
            <a:r>
              <a:rPr 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500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布袋包装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3445" y="2008505"/>
            <a:ext cx="3398520" cy="4722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39945" y="4300855"/>
            <a:ext cx="3101975" cy="2444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5510" y="1791970"/>
            <a:ext cx="3025140" cy="2400935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37248"/>
            <a:ext cx="8229600" cy="1143000"/>
          </a:xfrm>
        </p:spPr>
        <p:txBody>
          <a:bodyPr/>
          <a:lstStyle/>
          <a:p>
            <a:r>
              <a:rPr lang="zh-CN" altLang="en-US" b="1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六、标准包装说明（附图）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532765" y="1657350"/>
            <a:ext cx="28486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BST-800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吹塑箱包装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8475" y="4400550"/>
            <a:ext cx="2846705" cy="1986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445" y="2416810"/>
            <a:ext cx="5404485" cy="39700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5930" y="2159635"/>
            <a:ext cx="2912110" cy="208788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6" descr="元征效果1-B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00088"/>
            <a:ext cx="9144000" cy="6157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Rectangle 27"/>
          <p:cNvSpPr/>
          <p:nvPr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400" dirty="0">
              <a:ea typeface="宋体" panose="02010600030101010101" pitchFamily="2" charset="-122"/>
            </a:endParaRPr>
          </a:p>
        </p:txBody>
      </p:sp>
      <p:sp>
        <p:nvSpPr>
          <p:cNvPr id="30724" name="Rectangle 28"/>
          <p:cNvSpPr/>
          <p:nvPr/>
        </p:nvSpPr>
        <p:spPr>
          <a:xfrm>
            <a:off x="1889125" y="4897438"/>
            <a:ext cx="5059363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616466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创  新       质  量       效  率        专  业        竞  争</a:t>
            </a:r>
          </a:p>
        </p:txBody>
      </p:sp>
      <p:sp>
        <p:nvSpPr>
          <p:cNvPr id="30725" name="Rectangle 30"/>
          <p:cNvSpPr/>
          <p:nvPr/>
        </p:nvSpPr>
        <p:spPr>
          <a:xfrm>
            <a:off x="0" y="6669088"/>
            <a:ext cx="9144000" cy="188912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none" anchor="ctr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endParaRPr lang="zh-CN" altLang="en-US" sz="1400" dirty="0">
              <a:ea typeface="宋体" panose="02010600030101010101" pitchFamily="2" charset="-122"/>
            </a:endParaRPr>
          </a:p>
        </p:txBody>
      </p:sp>
      <p:sp>
        <p:nvSpPr>
          <p:cNvPr id="30726" name="Rectangle 31"/>
          <p:cNvSpPr/>
          <p:nvPr/>
        </p:nvSpPr>
        <p:spPr>
          <a:xfrm>
            <a:off x="2555875" y="2743200"/>
            <a:ext cx="4103688" cy="6207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zh-CN" altLang="en-US" sz="7600" b="1" dirty="0">
                <a:solidFill>
                  <a:srgbClr val="FF6600"/>
                </a:solidFill>
                <a:latin typeface="方正中倩_GBK" pitchFamily="65" charset="-122"/>
                <a:ea typeface="方正中倩_GBK" pitchFamily="65" charset="-122"/>
              </a:rPr>
              <a:t>谢 谢</a:t>
            </a:r>
            <a:r>
              <a:rPr lang="zh-CN" altLang="en-US" sz="7600" b="1" dirty="0">
                <a:latin typeface="方正黑体_GBK" pitchFamily="65" charset="-122"/>
                <a:ea typeface="方正粗倩_GBK" pitchFamily="65" charset="-122"/>
              </a:rPr>
              <a:t>　</a:t>
            </a:r>
            <a:endParaRPr lang="zh-CN" altLang="en-US" sz="7600" b="1" dirty="0">
              <a:ea typeface="方正粗倩_GBK" pitchFamily="65" charset="-122"/>
            </a:endParaRPr>
          </a:p>
        </p:txBody>
      </p:sp>
      <p:sp>
        <p:nvSpPr>
          <p:cNvPr id="30727" name="Rectangle 33"/>
          <p:cNvSpPr/>
          <p:nvPr/>
        </p:nvSpPr>
        <p:spPr>
          <a:xfrm>
            <a:off x="3505200" y="3684588"/>
            <a:ext cx="24987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616466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THANKS</a:t>
            </a:r>
          </a:p>
        </p:txBody>
      </p:sp>
      <p:sp>
        <p:nvSpPr>
          <p:cNvPr id="30728" name="Line 34"/>
          <p:cNvSpPr/>
          <p:nvPr/>
        </p:nvSpPr>
        <p:spPr>
          <a:xfrm>
            <a:off x="2784475" y="3683000"/>
            <a:ext cx="3670300" cy="0"/>
          </a:xfrm>
          <a:prstGeom prst="line">
            <a:avLst/>
          </a:prstGeom>
          <a:ln w="9525" cap="flat" cmpd="sng">
            <a:solidFill>
              <a:srgbClr val="FF0004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30729" name="Picture 36" descr="LAUNCH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488" y="201613"/>
            <a:ext cx="1835150" cy="314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/>
          </p:cNvSpPr>
          <p:nvPr>
            <p:ph idx="1"/>
          </p:nvPr>
        </p:nvSpPr>
        <p:spPr bwMode="auto">
          <a:xfrm>
            <a:off x="457200" y="129540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lang="zh-CN" altLang="en-US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一、产品概述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lang="zh-CN" altLang="en-US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二、技术参数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lang="zh-CN" altLang="en-US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三、主要功能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lang="zh-CN" altLang="en-US" noProof="0" dirty="0">
                <a:ln>
                  <a:noFill/>
                </a:ln>
                <a:effectLst/>
                <a:uLnTx/>
                <a:uFillTx/>
                <a:sym typeface="+mn-ea"/>
              </a:rPr>
              <a:t>四</a:t>
            </a:r>
            <a:r>
              <a:rPr lang="zh-CN" altLang="en-US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、日常维护保养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lang="zh-CN" altLang="en-US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五、配件清单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o"/>
              <a:defRPr/>
            </a:pPr>
            <a:r>
              <a:rPr lang="zh-CN" altLang="en-US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六、标准包装说明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304800" y="946785"/>
            <a:ext cx="3657600" cy="652463"/>
          </a:xfrm>
          <a:noFill/>
          <a:ln>
            <a:noFill/>
          </a:ln>
        </p:spPr>
        <p:txBody>
          <a:bodyPr/>
          <a:lstStyle/>
          <a:p>
            <a:r>
              <a:rPr lang="zh-CN" altLang="en-US" sz="3200" b="1" dirty="0">
                <a:solidFill>
                  <a:srgbClr val="140000"/>
                </a:solidFill>
              </a:rPr>
              <a:t>一、产品概述</a:t>
            </a:r>
          </a:p>
        </p:txBody>
      </p:sp>
      <p:sp>
        <p:nvSpPr>
          <p:cNvPr id="19459" name="Rectangle 3"/>
          <p:cNvSpPr>
            <a:spLocks noGrp="1"/>
          </p:cNvSpPr>
          <p:nvPr>
            <p:ph idx="1"/>
          </p:nvPr>
        </p:nvSpPr>
        <p:spPr>
          <a:xfrm>
            <a:off x="304800" y="1773555"/>
            <a:ext cx="8534400" cy="5008245"/>
          </a:xfrm>
          <a:noFill/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    1.</a:t>
            </a:r>
            <a:r>
              <a:rPr lang="zh-CN" altLang="zh-CN" sz="2400" dirty="0"/>
              <a:t>产品功能：</a:t>
            </a:r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en-US" altLang="zh-CN" sz="1800" dirty="0">
                <a:solidFill>
                  <a:srgbClr val="002060"/>
                </a:solidFill>
                <a:sym typeface="+mn-ea"/>
              </a:rPr>
              <a:t> </a:t>
            </a:r>
            <a:r>
              <a:rPr lang="en-US" altLang="zh-CN" sz="1800" dirty="0" smtClean="0">
                <a:solidFill>
                  <a:srgbClr val="002060"/>
                </a:solidFill>
                <a:latin typeface="+mj-ea"/>
                <a:ea typeface="+mj-ea"/>
                <a:sym typeface="+mn-ea"/>
              </a:rPr>
              <a:t>BST-500\BST-800</a:t>
            </a:r>
            <a:r>
              <a:rPr lang="zh-CN" altLang="zh-CN" sz="1800" dirty="0">
                <a:solidFill>
                  <a:srgbClr val="002060"/>
                </a:solidFill>
                <a:latin typeface="+mj-ea"/>
                <a:ea typeface="+mj-ea"/>
                <a:sym typeface="+mn-ea"/>
              </a:rPr>
              <a:t>蓄电池检测仪，采用先进的电导技术，可以方便、快速、准确的测量汽车起动电池的实际冷起动电流，电池本身的健康程度，以及快速检测汽车起动系统和充电系统的常见故障，有利于维修人员快速准确判断汽车的故障位置，便于汽车的快速维修。</a:t>
            </a:r>
          </a:p>
          <a:p>
            <a:pPr marL="0" indent="0">
              <a:buNone/>
            </a:pPr>
            <a:endParaRPr lang="en-US" altLang="zh-CN" sz="18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en-US" altLang="zh-CN" sz="2400" dirty="0"/>
              <a:t>    2.</a:t>
            </a:r>
            <a:r>
              <a:rPr lang="zh-CN" altLang="en-US" sz="2400" dirty="0"/>
              <a:t>测试原理：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1800" dirty="0">
                <a:solidFill>
                  <a:srgbClr val="002060"/>
                </a:solidFill>
                <a:latin typeface="+mn-ea"/>
                <a:sym typeface="+mn-ea"/>
              </a:rPr>
              <a:t>　　电池随着使用时间的增加，会逐渐老化，其老化的主要原因正是电池极板表面发生硫化、腐蚀、活性材料脱落，无法再进行有效的化学反应，这是绝大部分电池无法继续使用的主要原因。电导仪的工作原理就是通过测量极板表面的情况，判定其化学反应能力，并通过极板的变化来推断电池容量的变化，从而判定电池的健康状况。</a:t>
            </a:r>
          </a:p>
        </p:txBody>
      </p:sp>
    </p:spTree>
  </p:cSld>
  <p:clrMapOvr>
    <a:masterClrMapping/>
  </p:clrMapOvr>
  <p:transition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715" y="1381760"/>
            <a:ext cx="8229600" cy="631825"/>
          </a:xfrm>
        </p:spPr>
        <p:txBody>
          <a:bodyPr/>
          <a:lstStyle/>
          <a:p>
            <a:r>
              <a:rPr lang="zh-CN" altLang="en-US" sz="2400" dirty="0">
                <a:sym typeface="+mn-ea"/>
              </a:rPr>
              <a:t>　　</a:t>
            </a:r>
            <a:r>
              <a:rPr lang="en-US" altLang="zh-CN" sz="2400" dirty="0">
                <a:sym typeface="+mn-ea"/>
              </a:rPr>
              <a:t>3.</a:t>
            </a:r>
            <a:r>
              <a:rPr lang="zh-CN" altLang="en-US" sz="2400" dirty="0">
                <a:sym typeface="+mn-ea"/>
              </a:rPr>
              <a:t>产品特点：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410" y="2295525"/>
            <a:ext cx="8229600" cy="33210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>
                <a:solidFill>
                  <a:srgbClr val="002060"/>
                </a:solidFill>
              </a:rPr>
              <a:t>　　1、 可以测试所有的汽车起动铅酸蓄电池，包括普通铅酸电池、AGM平板电池、AGM卷绕电池、胶体电池等。</a:t>
            </a:r>
          </a:p>
          <a:p>
            <a:pPr marL="0" indent="0">
              <a:buNone/>
            </a:pPr>
            <a:r>
              <a:rPr lang="zh-CN" altLang="en-US" sz="1800">
                <a:solidFill>
                  <a:srgbClr val="002060"/>
                </a:solidFill>
              </a:rPr>
              <a:t>　　2、 可以直接检测出坏格电池。</a:t>
            </a:r>
          </a:p>
          <a:p>
            <a:pPr marL="0" indent="0">
              <a:buNone/>
            </a:pPr>
            <a:r>
              <a:rPr lang="zh-CN" altLang="en-US" sz="1800">
                <a:solidFill>
                  <a:srgbClr val="002060"/>
                </a:solidFill>
              </a:rPr>
              <a:t>　　3、 具有极性反接保护功能，夹子反接不会损坏测试仪，也不会对汽车和电池有任何不良影响。</a:t>
            </a:r>
          </a:p>
          <a:p>
            <a:pPr marL="0" indent="0">
              <a:buNone/>
            </a:pPr>
            <a:r>
              <a:rPr lang="zh-CN" altLang="en-US" sz="1800">
                <a:solidFill>
                  <a:srgbClr val="002060"/>
                </a:solidFill>
              </a:rPr>
              <a:t>　　4、 可以直接测试亏电电池，无需先充满电再测试。</a:t>
            </a:r>
          </a:p>
          <a:p>
            <a:pPr marL="0" indent="0">
              <a:buNone/>
            </a:pPr>
            <a:r>
              <a:rPr lang="zh-CN" altLang="en-US" sz="1800">
                <a:solidFill>
                  <a:srgbClr val="002060"/>
                </a:solidFill>
              </a:rPr>
              <a:t>　　5、 测试标准包括目前世界上绝大部分常用电池标准，如CCA、BCI，CA，MCA，JIS，DIN，IEC，EN，SAE、GB。</a:t>
            </a:r>
          </a:p>
        </p:txBody>
      </p:sp>
    </p:spTree>
  </p:cSld>
  <p:clrMapOvr>
    <a:masterClrMapping/>
  </p:clrMapOvr>
  <p:transition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4"/>
          <p:cNvSpPr txBox="1">
            <a:spLocks noGrp="1"/>
          </p:cNvSpPr>
          <p:nvPr>
            <p:ph type="sldNum" sz="quarter" idx="4"/>
          </p:nvPr>
        </p:nvSpPr>
        <p:spPr>
          <a:xfrm>
            <a:off x="6629400" y="6334125"/>
            <a:ext cx="1981200" cy="476250"/>
          </a:xfrm>
        </p:spPr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marL="0" indent="0" algn="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5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 txBox="1"/>
          <p:nvPr/>
        </p:nvSpPr>
        <p:spPr>
          <a:xfrm>
            <a:off x="533400" y="838200"/>
            <a:ext cx="3886200" cy="457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indent="0">
              <a:buNone/>
            </a:pPr>
            <a:r>
              <a:rPr lang="en-US" altLang="zh-CN" sz="2000" dirty="0">
                <a:sym typeface="+mn-ea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产品外形（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BST-500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12920" y="1778635"/>
            <a:ext cx="44875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BST-500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蓄电池检测仪</a:t>
            </a:r>
            <a:endParaRPr lang="zh-CN" altLang="en-US" sz="1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、快速、准确的显示蓄电池的测试结果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准确显示蓄电池目前的健康状况，充电状况</a:t>
            </a:r>
            <a:endParaRPr lang="zh-CN" altLang="en-US" b="1" dirty="0">
              <a:solidFill>
                <a:srgbClr val="002060"/>
              </a:solidFill>
              <a:latin typeface="新宋体" panose="02010609030101010101" charset="-122"/>
              <a:ea typeface="新宋体" panose="02010609030101010101" charset="-122"/>
              <a:sym typeface="+mn-ea"/>
            </a:endParaRPr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60070" y="1632585"/>
            <a:ext cx="2237105" cy="426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1610" y="3202305"/>
            <a:ext cx="1642745" cy="26974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4"/>
          <p:cNvSpPr txBox="1">
            <a:spLocks noGrp="1"/>
          </p:cNvSpPr>
          <p:nvPr>
            <p:ph type="sldNum" sz="quarter" idx="4"/>
          </p:nvPr>
        </p:nvSpPr>
        <p:spPr>
          <a:xfrm>
            <a:off x="6629400" y="6334125"/>
            <a:ext cx="1981200" cy="476250"/>
          </a:xfrm>
        </p:spPr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 typeface="Arial" panose="020B0604020202020204" pitchFamily="34" charset="0"/>
              <a:buNone/>
            </a:pPr>
            <a:fld id="{9A0DB2DC-4C9A-4742-B13C-FB6460FD3503}" type="slidenum">
              <a:rPr lang="zh-CN" altLang="en-US" sz="1200" dirty="0">
                <a:ea typeface="宋体" panose="02010600030101010101" pitchFamily="2" charset="-122"/>
              </a:rPr>
              <a:pPr marL="0" indent="0" algn="r" eaLnBrk="1" hangingPunct="1">
                <a:spcBef>
                  <a:spcPct val="0"/>
                </a:spcBef>
                <a:buClrTx/>
                <a:buFont typeface="Arial" panose="020B0604020202020204" pitchFamily="34" charset="0"/>
                <a:buNone/>
              </a:pPr>
              <a:t>6</a:t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 txBox="1"/>
          <p:nvPr/>
        </p:nvSpPr>
        <p:spPr>
          <a:xfrm>
            <a:off x="533400" y="838200"/>
            <a:ext cx="3886200" cy="457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304925" indent="-3956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cs typeface="+mn-cs"/>
              </a:defRPr>
            </a:lvl3pPr>
            <a:lvl4pPr marL="1694180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94230" indent="-39878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indent="0">
              <a:buNone/>
            </a:pPr>
            <a:r>
              <a:rPr lang="en-US" altLang="zh-CN" sz="2000" dirty="0">
                <a:sym typeface="+mn-ea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产品外形（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BST-800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altLang="en-US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1790" y="1929765"/>
            <a:ext cx="4487545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BST-800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蓄电池检测仪</a:t>
            </a:r>
            <a:endParaRPr lang="zh-CN" altLang="en-US" dirty="0">
              <a:sym typeface="+mn-ea"/>
            </a:endParaRPr>
          </a:p>
          <a:p>
            <a:pPr algn="l"/>
            <a:endParaRPr lang="zh-CN" altLang="en-US" sz="18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、快速、准确的显示蓄电池的测试结果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准确显示蓄电池目前的健康状况，充电状况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、可以直接测试亏电的蓄电池 (低至</a:t>
            </a:r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.0V)</a:t>
            </a:r>
          </a:p>
          <a:p>
            <a:pPr algn="l"/>
            <a:r>
              <a:rPr lang="en-US" altLang="zh-CN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、快速打印测试结果（车内、车外）</a:t>
            </a:r>
            <a:endParaRPr lang="zh-CN" altLang="en-US" b="1" dirty="0">
              <a:solidFill>
                <a:srgbClr val="002060"/>
              </a:solidFill>
              <a:latin typeface="新宋体" panose="02010609030101010101" charset="-122"/>
              <a:ea typeface="新宋体" panose="02010609030101010101" charset="-122"/>
              <a:sym typeface="+mn-ea"/>
            </a:endParaRPr>
          </a:p>
          <a:p>
            <a:pPr algn="l"/>
            <a:endParaRPr lang="zh-CN" altLang="en-US" b="1" dirty="0">
              <a:solidFill>
                <a:srgbClr val="002060"/>
              </a:solidFill>
              <a:latin typeface="新宋体" panose="02010609030101010101" charset="-122"/>
              <a:ea typeface="新宋体" panose="02010609030101010101" charset="-122"/>
              <a:sym typeface="+mn-ea"/>
            </a:endParaRPr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8650" y="1654810"/>
            <a:ext cx="2055495" cy="4267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2870" y="3131820"/>
            <a:ext cx="1507490" cy="27901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>
          <a:xfrm>
            <a:off x="152400" y="762000"/>
            <a:ext cx="3657600" cy="652463"/>
          </a:xfrm>
          <a:noFill/>
          <a:ln>
            <a:noFill/>
          </a:ln>
        </p:spPr>
        <p:txBody>
          <a:bodyPr/>
          <a:lstStyle/>
          <a:p>
            <a:r>
              <a:rPr lang="zh-CN" altLang="en-US" sz="3200" b="1" dirty="0">
                <a:solidFill>
                  <a:srgbClr val="140000"/>
                </a:solidFill>
              </a:rPr>
              <a:t>二、技术参数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2305" y="1791335"/>
            <a:ext cx="801941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b="1" dirty="0">
              <a:solidFill>
                <a:srgbClr val="002060"/>
              </a:solidFill>
              <a:latin typeface="新宋体" panose="02010609030101010101" charset="-122"/>
              <a:ea typeface="新宋体" panose="02010609030101010101" charset="-122"/>
              <a:sym typeface="+mn-ea"/>
            </a:endParaRPr>
          </a:p>
          <a:p>
            <a:pPr algn="l"/>
            <a:endParaRPr lang="zh-CN" altLang="en-US" b="1" dirty="0">
              <a:solidFill>
                <a:srgbClr val="002060"/>
              </a:solidFill>
              <a:latin typeface="新宋体" panose="02010609030101010101" charset="-122"/>
              <a:ea typeface="新宋体" panose="02010609030101010101" charset="-122"/>
              <a:sym typeface="+mn-ea"/>
            </a:endParaRPr>
          </a:p>
          <a:p>
            <a:pPr algn="l"/>
            <a:endParaRPr lang="zh-CN" altLang="en-US" b="1" dirty="0">
              <a:solidFill>
                <a:srgbClr val="002060"/>
              </a:solidFill>
              <a:latin typeface="新宋体" panose="02010609030101010101" charset="-122"/>
              <a:ea typeface="新宋体" panose="02010609030101010101" charset="-122"/>
              <a:sym typeface="+mn-ea"/>
            </a:endParaRPr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309485" y="3568700"/>
            <a:ext cx="1644015" cy="31369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84480" y="1531620"/>
            <a:ext cx="7777480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BST-500</a:t>
            </a:r>
            <a:r>
              <a:rPr lang="zh-CN" altLang="en-US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蓄电池检测仪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6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6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、语言:  中文简体</a:t>
            </a:r>
          </a:p>
          <a:p>
            <a:pPr algn="l"/>
            <a:r>
              <a:rPr lang="en-US" altLang="zh-CN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、显示:  4行LCD显示，有背光</a:t>
            </a:r>
          </a:p>
          <a:p>
            <a:pPr algn="l"/>
            <a:r>
              <a:rPr lang="en-US" altLang="zh-CN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、使用环境温度: -20-55</a:t>
            </a:r>
            <a:r>
              <a:rPr lang="en-US" altLang="zh-CN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℃</a:t>
            </a:r>
          </a:p>
          <a:p>
            <a:pPr algn="l"/>
            <a:r>
              <a:rPr lang="en-US" altLang="zh-CN" sz="16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4</a:t>
            </a:r>
            <a:r>
              <a:rPr lang="zh-CN" altLang="en-US" sz="16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、测量范围：30-2</a:t>
            </a:r>
            <a:r>
              <a:rPr lang="en-US" altLang="zh-CN" sz="16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2</a:t>
            </a:r>
            <a:r>
              <a:rPr lang="zh-CN" altLang="en-US" sz="16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0AH</a:t>
            </a:r>
          </a:p>
          <a:p>
            <a:pPr algn="l"/>
            <a:r>
              <a:rPr lang="en-US" altLang="zh-CN" sz="16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5</a:t>
            </a:r>
            <a:r>
              <a:rPr lang="zh-CN" altLang="en-US" sz="16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、电压测试范围：</a:t>
            </a:r>
            <a:r>
              <a:rPr lang="en-US" altLang="zh-CN" sz="16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6VDC-30VDC</a:t>
            </a:r>
            <a:endParaRPr lang="en-US" altLang="zh-CN" sz="1600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</a:t>
            </a:r>
            <a:r>
              <a:rPr lang="zh-CN" altLang="en-US" sz="1600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、外</a:t>
            </a:r>
            <a:r>
              <a:rPr lang="zh-CN" altLang="en-US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形尺寸:  90x 182 x 37mm</a:t>
            </a:r>
          </a:p>
          <a:p>
            <a:pPr algn="l"/>
            <a:r>
              <a:rPr lang="en-US" altLang="zh-CN" sz="1600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</a:t>
            </a:r>
            <a:r>
              <a:rPr lang="zh-CN" altLang="en-US" sz="1600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外壳材料:  防酸ABS塑料:工业外壳设计，适用于修理店环境</a:t>
            </a:r>
          </a:p>
          <a:p>
            <a:pPr algn="l"/>
            <a:r>
              <a:rPr lang="en-US" altLang="zh-CN" sz="1600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8</a:t>
            </a:r>
            <a:r>
              <a:rPr lang="zh-CN" altLang="en-US" sz="1600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测试线:  可拆卸测试线，配122cm的线</a:t>
            </a:r>
          </a:p>
          <a:p>
            <a:pPr algn="l"/>
            <a:r>
              <a:rPr lang="en-US" altLang="zh-CN" sz="1600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9</a:t>
            </a:r>
            <a:r>
              <a:rPr lang="zh-CN" altLang="en-US" sz="1600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1600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重量:  </a:t>
            </a:r>
            <a:r>
              <a:rPr lang="en-US" altLang="zh-CN" sz="1600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 smtClean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20g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8995" y="4697730"/>
            <a:ext cx="2139315" cy="1942465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12750" y="1215390"/>
            <a:ext cx="8019415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BST-800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蓄电池检测仪</a:t>
            </a:r>
            <a:endParaRPr lang="zh-CN" altLang="en-US" dirty="0">
              <a:sym typeface="+mn-ea"/>
            </a:endParaRPr>
          </a:p>
          <a:p>
            <a:pPr algn="l"/>
            <a:endParaRPr lang="zh-CN" altLang="en-US" sz="18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800" b="1" dirty="0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1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、语言:  中文简体</a:t>
            </a:r>
          </a:p>
          <a:p>
            <a:pPr algn="l"/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2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、显示:  4行LCD显示，有背光</a:t>
            </a:r>
          </a:p>
          <a:p>
            <a:pPr algn="l"/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3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、电压测试范围：</a:t>
            </a:r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1VDC-30VDC</a:t>
            </a:r>
          </a:p>
          <a:p>
            <a:pPr algn="l"/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4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、测量范围：</a:t>
            </a:r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30-220AH</a:t>
            </a:r>
          </a:p>
          <a:p>
            <a:pPr algn="l"/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5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、工作范围：</a:t>
            </a:r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100-2000CCA</a:t>
            </a:r>
            <a:endParaRPr lang="zh-CN" altLang="en-US" sz="1800" dirty="0">
              <a:solidFill>
                <a:srgbClr val="002060"/>
              </a:solidFill>
              <a:latin typeface="新宋体" panose="02010609030101010101" charset="-122"/>
              <a:ea typeface="新宋体" panose="02010609030101010101" charset="-122"/>
              <a:sym typeface="+mn-ea"/>
            </a:endParaRPr>
          </a:p>
          <a:p>
            <a:pPr algn="l"/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6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、使用环境温度: -20-55</a:t>
            </a:r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℃</a:t>
            </a:r>
          </a:p>
          <a:p>
            <a:pPr algn="l"/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7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、温度调节:  测试过程中，具有自动温度补偿功能</a:t>
            </a:r>
          </a:p>
          <a:p>
            <a:pPr algn="l"/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8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、外形尺寸:  </a:t>
            </a:r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110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x </a:t>
            </a:r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240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 x </a:t>
            </a:r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50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mm</a:t>
            </a:r>
          </a:p>
          <a:p>
            <a:pPr algn="l"/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9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、外壳材料:  防酸ABS塑料:工业外壳设计，适用于修理店环境</a:t>
            </a:r>
          </a:p>
          <a:p>
            <a:pPr algn="l"/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10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、测试线:  可拆卸测试线，配122cm的线;</a:t>
            </a:r>
          </a:p>
          <a:p>
            <a:pPr algn="l"/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11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、重量:  5</a:t>
            </a:r>
            <a:r>
              <a:rPr lang="en-US" altLang="zh-CN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45</a:t>
            </a:r>
            <a:r>
              <a:rPr lang="zh-CN" altLang="en-US" sz="1800" dirty="0">
                <a:solidFill>
                  <a:srgbClr val="002060"/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g</a:t>
            </a:r>
          </a:p>
          <a:p>
            <a:pPr algn="l"/>
            <a:endParaRPr lang="zh-CN" altLang="en-US" dirty="0"/>
          </a:p>
          <a:p>
            <a:pPr algn="l"/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60640" y="3947795"/>
            <a:ext cx="1348740" cy="2801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0505" y="5008245"/>
            <a:ext cx="1917065" cy="174117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12750" y="1215390"/>
            <a:ext cx="80194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BST-870</a:t>
            </a:r>
            <a:r>
              <a:rPr lang="zh-CN" altLang="en-US" sz="1800" b="1" dirty="0">
                <a:solidFill>
                  <a:srgbClr val="00206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打印测试结果</a:t>
            </a:r>
          </a:p>
          <a:p>
            <a:pPr algn="l"/>
            <a:endParaRPr lang="zh-CN" altLang="en-US" sz="1800" b="1">
              <a:solidFill>
                <a:srgbClr val="00206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800" dirty="0">
              <a:solidFill>
                <a:srgbClr val="002060"/>
              </a:solidFill>
              <a:latin typeface="新宋体" panose="02010609030101010101" charset="-122"/>
              <a:ea typeface="新宋体" panose="02010609030101010101" charset="-122"/>
              <a:sym typeface="+mn-ea"/>
            </a:endParaRPr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705" y="1840865"/>
            <a:ext cx="3237230" cy="4693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9000" y="1820545"/>
            <a:ext cx="2607310" cy="471424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zh-CN" sz="20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5</TotalTime>
  <Words>680</Words>
  <Application>Microsoft Office PowerPoint</Application>
  <PresentationFormat>全屏显示(4:3)</PresentationFormat>
  <Paragraphs>101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Profile</vt:lpstr>
      <vt:lpstr>自定义设计方案</vt:lpstr>
      <vt:lpstr>1_Profile</vt:lpstr>
      <vt:lpstr>PowerPoint 演示文稿</vt:lpstr>
      <vt:lpstr>PowerPoint 演示文稿</vt:lpstr>
      <vt:lpstr>一、产品概述</vt:lpstr>
      <vt:lpstr>　　3.产品特点： </vt:lpstr>
      <vt:lpstr>PowerPoint 演示文稿</vt:lpstr>
      <vt:lpstr>PowerPoint 演示文稿</vt:lpstr>
      <vt:lpstr>二、技术参数</vt:lpstr>
      <vt:lpstr>PowerPoint 演示文稿</vt:lpstr>
      <vt:lpstr>PowerPoint 演示文稿</vt:lpstr>
      <vt:lpstr>三、主要功能</vt:lpstr>
      <vt:lpstr>四、日常维护保养</vt:lpstr>
      <vt:lpstr>五、配件清单</vt:lpstr>
      <vt:lpstr>六、标准包装说明（附图）</vt:lpstr>
      <vt:lpstr>六、标准包装说明（附图）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for Success</dc:title>
  <dc:creator>wu zeng</dc:creator>
  <cp:lastModifiedBy>晏日安</cp:lastModifiedBy>
  <cp:revision>848</cp:revision>
  <dcterms:created xsi:type="dcterms:W3CDTF">2005-05-09T01:43:00Z</dcterms:created>
  <dcterms:modified xsi:type="dcterms:W3CDTF">2019-02-21T06:28:23Z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